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notesMasterIdLst>
    <p:notesMasterId r:id="rId20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59" r:id="rId1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-158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DC70D1-C422-4937-8756-B31F37B75ED1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</dgm:pt>
    <dgm:pt modelId="{533EDF99-7357-4613-947D-479EA17358A9}">
      <dgm:prSet phldrT="[Text]"/>
      <dgm:spPr/>
      <dgm:t>
        <a:bodyPr/>
        <a:lstStyle/>
        <a:p>
          <a:r>
            <a:rPr lang="de-DE" dirty="0" smtClean="0"/>
            <a:t>Kommerzielle Systeme</a:t>
          </a:r>
          <a:endParaRPr lang="de-DE" dirty="0"/>
        </a:p>
      </dgm:t>
    </dgm:pt>
    <dgm:pt modelId="{82798CC5-F90E-4BAF-BA67-78718AF58E1D}" type="parTrans" cxnId="{36B66F26-4FBC-4801-A003-B8B101F9DCAF}">
      <dgm:prSet/>
      <dgm:spPr/>
      <dgm:t>
        <a:bodyPr/>
        <a:lstStyle/>
        <a:p>
          <a:endParaRPr lang="de-DE"/>
        </a:p>
      </dgm:t>
    </dgm:pt>
    <dgm:pt modelId="{B9BBA250-3E78-4C9F-A5FE-DE83039B7BDA}" type="sibTrans" cxnId="{36B66F26-4FBC-4801-A003-B8B101F9DCAF}">
      <dgm:prSet/>
      <dgm:spPr/>
      <dgm:t>
        <a:bodyPr/>
        <a:lstStyle/>
        <a:p>
          <a:endParaRPr lang="de-DE"/>
        </a:p>
      </dgm:t>
    </dgm:pt>
    <dgm:pt modelId="{B0695B61-9CA5-4F61-B273-F330894E330F}">
      <dgm:prSet phldrT="[Text]"/>
      <dgm:spPr/>
      <dgm:t>
        <a:bodyPr/>
        <a:lstStyle/>
        <a:p>
          <a:r>
            <a:rPr lang="de-DE" dirty="0" err="1" smtClean="0"/>
            <a:t>Pipettierstation</a:t>
          </a:r>
          <a:r>
            <a:rPr lang="de-DE" dirty="0" smtClean="0"/>
            <a:t> mit </a:t>
          </a:r>
          <a:r>
            <a:rPr lang="de-DE" dirty="0" err="1" smtClean="0"/>
            <a:t>Fluorometer</a:t>
          </a:r>
          <a:endParaRPr lang="de-DE" dirty="0"/>
        </a:p>
      </dgm:t>
    </dgm:pt>
    <dgm:pt modelId="{9D031F37-11A9-43A6-9FD2-C342E6A49E9B}" type="parTrans" cxnId="{F4F003A7-EF91-4D02-B9AD-A83675EED224}">
      <dgm:prSet/>
      <dgm:spPr/>
      <dgm:t>
        <a:bodyPr/>
        <a:lstStyle/>
        <a:p>
          <a:endParaRPr lang="de-DE"/>
        </a:p>
      </dgm:t>
    </dgm:pt>
    <dgm:pt modelId="{52F27891-9352-4F61-BF44-E0BADA9BC0FA}" type="sibTrans" cxnId="{F4F003A7-EF91-4D02-B9AD-A83675EED224}">
      <dgm:prSet/>
      <dgm:spPr/>
      <dgm:t>
        <a:bodyPr/>
        <a:lstStyle/>
        <a:p>
          <a:endParaRPr lang="de-DE"/>
        </a:p>
      </dgm:t>
    </dgm:pt>
    <dgm:pt modelId="{8E1070C6-E652-4AA5-9ECE-4286100E6302}">
      <dgm:prSet phldrT="[Text]"/>
      <dgm:spPr/>
      <dgm:t>
        <a:bodyPr/>
        <a:lstStyle/>
        <a:p>
          <a:r>
            <a:rPr lang="de-DE" dirty="0" smtClean="0"/>
            <a:t>Feste Versuchsstrecke</a:t>
          </a:r>
          <a:endParaRPr lang="de-DE" dirty="0"/>
        </a:p>
      </dgm:t>
    </dgm:pt>
    <dgm:pt modelId="{DD177496-F8A5-4358-B40C-D024F52A7007}" type="parTrans" cxnId="{4738D3D5-7013-4C67-B0C1-900CA6A0984D}">
      <dgm:prSet/>
      <dgm:spPr/>
      <dgm:t>
        <a:bodyPr/>
        <a:lstStyle/>
        <a:p>
          <a:endParaRPr lang="de-DE"/>
        </a:p>
      </dgm:t>
    </dgm:pt>
    <dgm:pt modelId="{9CEDDE66-0CD4-4997-A42E-40BE7318C923}" type="sibTrans" cxnId="{4738D3D5-7013-4C67-B0C1-900CA6A0984D}">
      <dgm:prSet/>
      <dgm:spPr/>
      <dgm:t>
        <a:bodyPr/>
        <a:lstStyle/>
        <a:p>
          <a:endParaRPr lang="de-DE"/>
        </a:p>
      </dgm:t>
    </dgm:pt>
    <dgm:pt modelId="{FA0371C2-D8EB-4277-9352-22D6C8ED44B8}">
      <dgm:prSet phldrT="[Text]"/>
      <dgm:spPr/>
      <dgm:t>
        <a:bodyPr/>
        <a:lstStyle/>
        <a:p>
          <a:r>
            <a:rPr lang="de-DE" dirty="0" smtClean="0"/>
            <a:t>Proprietäre Hardware</a:t>
          </a:r>
          <a:endParaRPr lang="de-DE" dirty="0"/>
        </a:p>
      </dgm:t>
    </dgm:pt>
    <dgm:pt modelId="{E4065EC1-F25B-4B65-98D2-48C31AED39C5}" type="parTrans" cxnId="{8D4C70FE-D530-4040-82C6-95C70888CA58}">
      <dgm:prSet/>
      <dgm:spPr/>
      <dgm:t>
        <a:bodyPr/>
        <a:lstStyle/>
        <a:p>
          <a:endParaRPr lang="de-DE"/>
        </a:p>
      </dgm:t>
    </dgm:pt>
    <dgm:pt modelId="{72314F5E-6FAD-4A9B-A2E8-A476F1CE5BB6}" type="sibTrans" cxnId="{8D4C70FE-D530-4040-82C6-95C70888CA58}">
      <dgm:prSet/>
      <dgm:spPr/>
      <dgm:t>
        <a:bodyPr/>
        <a:lstStyle/>
        <a:p>
          <a:endParaRPr lang="de-DE"/>
        </a:p>
      </dgm:t>
    </dgm:pt>
    <dgm:pt modelId="{53659367-77C1-41CE-8A82-19C7D06DED1B}" type="pres">
      <dgm:prSet presAssocID="{FFDC70D1-C422-4937-8756-B31F37B75ED1}" presName="compositeShape" presStyleCnt="0">
        <dgm:presLayoutVars>
          <dgm:dir/>
          <dgm:resizeHandles/>
        </dgm:presLayoutVars>
      </dgm:prSet>
      <dgm:spPr/>
    </dgm:pt>
    <dgm:pt modelId="{AF1EDDDE-10DC-4C47-8032-6FAF72B18FE2}" type="pres">
      <dgm:prSet presAssocID="{FFDC70D1-C422-4937-8756-B31F37B75ED1}" presName="pyramid" presStyleLbl="node1" presStyleIdx="0" presStyleCnt="1"/>
      <dgm:spPr/>
    </dgm:pt>
    <dgm:pt modelId="{ED45B37A-D434-4662-93C5-F0BB7DD103BC}" type="pres">
      <dgm:prSet presAssocID="{FFDC70D1-C422-4937-8756-B31F37B75ED1}" presName="theList" presStyleCnt="0"/>
      <dgm:spPr/>
    </dgm:pt>
    <dgm:pt modelId="{C02FF769-34A6-470C-88FB-9CEE8F4B9317}" type="pres">
      <dgm:prSet presAssocID="{533EDF99-7357-4613-947D-479EA17358A9}" presName="aNode" presStyleLbl="fgAcc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9255150-1B0D-404F-B11D-120BED567032}" type="pres">
      <dgm:prSet presAssocID="{533EDF99-7357-4613-947D-479EA17358A9}" presName="aSpace" presStyleCnt="0"/>
      <dgm:spPr/>
    </dgm:pt>
    <dgm:pt modelId="{135BAFD2-8D97-4771-A292-02343B7BEBD6}" type="pres">
      <dgm:prSet presAssocID="{B0695B61-9CA5-4F61-B273-F330894E330F}" presName="aNode" presStyleLbl="fgAcc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E962032-DC15-4728-B6D9-F5ABA6D32303}" type="pres">
      <dgm:prSet presAssocID="{B0695B61-9CA5-4F61-B273-F330894E330F}" presName="aSpace" presStyleCnt="0"/>
      <dgm:spPr/>
    </dgm:pt>
    <dgm:pt modelId="{47292459-EEA3-4F62-9234-1314D6CF2A78}" type="pres">
      <dgm:prSet presAssocID="{8E1070C6-E652-4AA5-9ECE-4286100E6302}" presName="aNode" presStyleLbl="fgAcc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A3062C0-C857-4781-AD90-95BA2F1F96F6}" type="pres">
      <dgm:prSet presAssocID="{8E1070C6-E652-4AA5-9ECE-4286100E6302}" presName="aSpace" presStyleCnt="0"/>
      <dgm:spPr/>
    </dgm:pt>
    <dgm:pt modelId="{9B54EE5C-79EF-4173-B478-59AA8236CEFE}" type="pres">
      <dgm:prSet presAssocID="{FA0371C2-D8EB-4277-9352-22D6C8ED44B8}" presName="aNode" presStyleLbl="fgAcc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7B0167B-6039-41CF-8CB8-61589C919A94}" type="pres">
      <dgm:prSet presAssocID="{FA0371C2-D8EB-4277-9352-22D6C8ED44B8}" presName="aSpace" presStyleCnt="0"/>
      <dgm:spPr/>
    </dgm:pt>
  </dgm:ptLst>
  <dgm:cxnLst>
    <dgm:cxn modelId="{A9078705-C91E-4214-AC70-DE86D9C15583}" type="presOf" srcId="{533EDF99-7357-4613-947D-479EA17358A9}" destId="{C02FF769-34A6-470C-88FB-9CEE8F4B9317}" srcOrd="0" destOrd="0" presId="urn:microsoft.com/office/officeart/2005/8/layout/pyramid2"/>
    <dgm:cxn modelId="{4738D3D5-7013-4C67-B0C1-900CA6A0984D}" srcId="{FFDC70D1-C422-4937-8756-B31F37B75ED1}" destId="{8E1070C6-E652-4AA5-9ECE-4286100E6302}" srcOrd="2" destOrd="0" parTransId="{DD177496-F8A5-4358-B40C-D024F52A7007}" sibTransId="{9CEDDE66-0CD4-4997-A42E-40BE7318C923}"/>
    <dgm:cxn modelId="{420C0068-08BB-4F8C-A028-595B222CECAD}" type="presOf" srcId="{FFDC70D1-C422-4937-8756-B31F37B75ED1}" destId="{53659367-77C1-41CE-8A82-19C7D06DED1B}" srcOrd="0" destOrd="0" presId="urn:microsoft.com/office/officeart/2005/8/layout/pyramid2"/>
    <dgm:cxn modelId="{8D4C70FE-D530-4040-82C6-95C70888CA58}" srcId="{FFDC70D1-C422-4937-8756-B31F37B75ED1}" destId="{FA0371C2-D8EB-4277-9352-22D6C8ED44B8}" srcOrd="3" destOrd="0" parTransId="{E4065EC1-F25B-4B65-98D2-48C31AED39C5}" sibTransId="{72314F5E-6FAD-4A9B-A2E8-A476F1CE5BB6}"/>
    <dgm:cxn modelId="{179A6B16-6504-4635-BFCD-00F00EDB47E0}" type="presOf" srcId="{8E1070C6-E652-4AA5-9ECE-4286100E6302}" destId="{47292459-EEA3-4F62-9234-1314D6CF2A78}" srcOrd="0" destOrd="0" presId="urn:microsoft.com/office/officeart/2005/8/layout/pyramid2"/>
    <dgm:cxn modelId="{36B66F26-4FBC-4801-A003-B8B101F9DCAF}" srcId="{FFDC70D1-C422-4937-8756-B31F37B75ED1}" destId="{533EDF99-7357-4613-947D-479EA17358A9}" srcOrd="0" destOrd="0" parTransId="{82798CC5-F90E-4BAF-BA67-78718AF58E1D}" sibTransId="{B9BBA250-3E78-4C9F-A5FE-DE83039B7BDA}"/>
    <dgm:cxn modelId="{F4F003A7-EF91-4D02-B9AD-A83675EED224}" srcId="{FFDC70D1-C422-4937-8756-B31F37B75ED1}" destId="{B0695B61-9CA5-4F61-B273-F330894E330F}" srcOrd="1" destOrd="0" parTransId="{9D031F37-11A9-43A6-9FD2-C342E6A49E9B}" sibTransId="{52F27891-9352-4F61-BF44-E0BADA9BC0FA}"/>
    <dgm:cxn modelId="{6B56752F-2360-4AD3-B2C9-C011F35EF829}" type="presOf" srcId="{B0695B61-9CA5-4F61-B273-F330894E330F}" destId="{135BAFD2-8D97-4771-A292-02343B7BEBD6}" srcOrd="0" destOrd="0" presId="urn:microsoft.com/office/officeart/2005/8/layout/pyramid2"/>
    <dgm:cxn modelId="{AD3EDE9D-932F-45D6-9769-BDD052998641}" type="presOf" srcId="{FA0371C2-D8EB-4277-9352-22D6C8ED44B8}" destId="{9B54EE5C-79EF-4173-B478-59AA8236CEFE}" srcOrd="0" destOrd="0" presId="urn:microsoft.com/office/officeart/2005/8/layout/pyramid2"/>
    <dgm:cxn modelId="{887B2957-5AE6-4057-8C62-44B09930CD9F}" type="presParOf" srcId="{53659367-77C1-41CE-8A82-19C7D06DED1B}" destId="{AF1EDDDE-10DC-4C47-8032-6FAF72B18FE2}" srcOrd="0" destOrd="0" presId="urn:microsoft.com/office/officeart/2005/8/layout/pyramid2"/>
    <dgm:cxn modelId="{B80381AA-8E01-464D-A4D6-4A02267759C7}" type="presParOf" srcId="{53659367-77C1-41CE-8A82-19C7D06DED1B}" destId="{ED45B37A-D434-4662-93C5-F0BB7DD103BC}" srcOrd="1" destOrd="0" presId="urn:microsoft.com/office/officeart/2005/8/layout/pyramid2"/>
    <dgm:cxn modelId="{C4F1DF4A-11F1-4D28-AFEF-608ADD838A4C}" type="presParOf" srcId="{ED45B37A-D434-4662-93C5-F0BB7DD103BC}" destId="{C02FF769-34A6-470C-88FB-9CEE8F4B9317}" srcOrd="0" destOrd="0" presId="urn:microsoft.com/office/officeart/2005/8/layout/pyramid2"/>
    <dgm:cxn modelId="{E1094B59-0FA4-4FF6-8E68-FF2D62F35326}" type="presParOf" srcId="{ED45B37A-D434-4662-93C5-F0BB7DD103BC}" destId="{39255150-1B0D-404F-B11D-120BED567032}" srcOrd="1" destOrd="0" presId="urn:microsoft.com/office/officeart/2005/8/layout/pyramid2"/>
    <dgm:cxn modelId="{C9AC72B3-0957-441F-B64E-2C870A744092}" type="presParOf" srcId="{ED45B37A-D434-4662-93C5-F0BB7DD103BC}" destId="{135BAFD2-8D97-4771-A292-02343B7BEBD6}" srcOrd="2" destOrd="0" presId="urn:microsoft.com/office/officeart/2005/8/layout/pyramid2"/>
    <dgm:cxn modelId="{6BFEC598-B2D7-49F8-8722-B06D91ED519D}" type="presParOf" srcId="{ED45B37A-D434-4662-93C5-F0BB7DD103BC}" destId="{5E962032-DC15-4728-B6D9-F5ABA6D32303}" srcOrd="3" destOrd="0" presId="urn:microsoft.com/office/officeart/2005/8/layout/pyramid2"/>
    <dgm:cxn modelId="{22C8CEF4-18BD-492D-A8DD-FFBCBC889B15}" type="presParOf" srcId="{ED45B37A-D434-4662-93C5-F0BB7DD103BC}" destId="{47292459-EEA3-4F62-9234-1314D6CF2A78}" srcOrd="4" destOrd="0" presId="urn:microsoft.com/office/officeart/2005/8/layout/pyramid2"/>
    <dgm:cxn modelId="{51D99335-A346-4FB9-8A09-FE9047980EA8}" type="presParOf" srcId="{ED45B37A-D434-4662-93C5-F0BB7DD103BC}" destId="{1A3062C0-C857-4781-AD90-95BA2F1F96F6}" srcOrd="5" destOrd="0" presId="urn:microsoft.com/office/officeart/2005/8/layout/pyramid2"/>
    <dgm:cxn modelId="{6999F364-8369-4AD0-9DD0-8D601E0BB9EF}" type="presParOf" srcId="{ED45B37A-D434-4662-93C5-F0BB7DD103BC}" destId="{9B54EE5C-79EF-4173-B478-59AA8236CEFE}" srcOrd="6" destOrd="0" presId="urn:microsoft.com/office/officeart/2005/8/layout/pyramid2"/>
    <dgm:cxn modelId="{FCA09D96-ECA1-47F8-8848-29FA75F588CC}" type="presParOf" srcId="{ED45B37A-D434-4662-93C5-F0BB7DD103BC}" destId="{E7B0167B-6039-41CF-8CB8-61589C919A94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1EDDDE-10DC-4C47-8032-6FAF72B18FE2}">
      <dsp:nvSpPr>
        <dsp:cNvPr id="0" name=""/>
        <dsp:cNvSpPr/>
      </dsp:nvSpPr>
      <dsp:spPr>
        <a:xfrm>
          <a:off x="217093" y="0"/>
          <a:ext cx="4353347" cy="4353347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2FF769-34A6-470C-88FB-9CEE8F4B9317}">
      <dsp:nvSpPr>
        <dsp:cNvPr id="0" name=""/>
        <dsp:cNvSpPr/>
      </dsp:nvSpPr>
      <dsp:spPr>
        <a:xfrm>
          <a:off x="2393766" y="435759"/>
          <a:ext cx="2829675" cy="773739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Kommerzielle Systeme</a:t>
          </a:r>
          <a:endParaRPr lang="de-DE" sz="2000" kern="1200" dirty="0"/>
        </a:p>
      </dsp:txBody>
      <dsp:txXfrm>
        <a:off x="2431537" y="473530"/>
        <a:ext cx="2754133" cy="698197"/>
      </dsp:txXfrm>
    </dsp:sp>
    <dsp:sp modelId="{135BAFD2-8D97-4771-A292-02343B7BEBD6}">
      <dsp:nvSpPr>
        <dsp:cNvPr id="0" name=""/>
        <dsp:cNvSpPr/>
      </dsp:nvSpPr>
      <dsp:spPr>
        <a:xfrm>
          <a:off x="2393766" y="1306216"/>
          <a:ext cx="2829675" cy="773739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err="1" smtClean="0"/>
            <a:t>Pipettierstation</a:t>
          </a:r>
          <a:r>
            <a:rPr lang="de-DE" sz="2000" kern="1200" dirty="0" smtClean="0"/>
            <a:t> mit </a:t>
          </a:r>
          <a:r>
            <a:rPr lang="de-DE" sz="2000" kern="1200" dirty="0" err="1" smtClean="0"/>
            <a:t>Fluorometer</a:t>
          </a:r>
          <a:endParaRPr lang="de-DE" sz="2000" kern="1200" dirty="0"/>
        </a:p>
      </dsp:txBody>
      <dsp:txXfrm>
        <a:off x="2431537" y="1343987"/>
        <a:ext cx="2754133" cy="698197"/>
      </dsp:txXfrm>
    </dsp:sp>
    <dsp:sp modelId="{47292459-EEA3-4F62-9234-1314D6CF2A78}">
      <dsp:nvSpPr>
        <dsp:cNvPr id="0" name=""/>
        <dsp:cNvSpPr/>
      </dsp:nvSpPr>
      <dsp:spPr>
        <a:xfrm>
          <a:off x="2393766" y="2176673"/>
          <a:ext cx="2829675" cy="773739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Feste Versuchsstrecke</a:t>
          </a:r>
          <a:endParaRPr lang="de-DE" sz="2000" kern="1200" dirty="0"/>
        </a:p>
      </dsp:txBody>
      <dsp:txXfrm>
        <a:off x="2431537" y="2214444"/>
        <a:ext cx="2754133" cy="698197"/>
      </dsp:txXfrm>
    </dsp:sp>
    <dsp:sp modelId="{9B54EE5C-79EF-4173-B478-59AA8236CEFE}">
      <dsp:nvSpPr>
        <dsp:cNvPr id="0" name=""/>
        <dsp:cNvSpPr/>
      </dsp:nvSpPr>
      <dsp:spPr>
        <a:xfrm>
          <a:off x="2393766" y="3047130"/>
          <a:ext cx="2829675" cy="773739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Proprietäre Hardware</a:t>
          </a:r>
          <a:endParaRPr lang="de-DE" sz="2000" kern="1200" dirty="0"/>
        </a:p>
      </dsp:txBody>
      <dsp:txXfrm>
        <a:off x="2431537" y="3084901"/>
        <a:ext cx="2754133" cy="6981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932CE9-291B-47E4-93C5-9290339D2191}" type="datetimeFigureOut">
              <a:rPr lang="de-DE" smtClean="0"/>
              <a:t>23.04.2017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38890-A0A5-4F34-861B-280FECCDE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8986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38890-A0A5-4F34-861B-280FECCDE3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291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400" y="2052960"/>
            <a:ext cx="1981200" cy="1828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9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2052960"/>
            <a:ext cx="6324600" cy="182880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2400" y="147319"/>
            <a:ext cx="6705600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47319"/>
            <a:ext cx="1956046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274638"/>
            <a:ext cx="1676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62799" y="2892277"/>
            <a:ext cx="1600201" cy="1645920"/>
          </a:xfrm>
        </p:spPr>
        <p:txBody>
          <a:bodyPr anchor="ctr"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81000" y="2892277"/>
            <a:ext cx="6324600" cy="164592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22438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399"/>
            <a:ext cx="4040188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399"/>
            <a:ext cx="4041775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150919"/>
            <a:ext cx="8831802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152400" y="152400"/>
            <a:ext cx="6705600" cy="655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04800"/>
            <a:ext cx="5867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59752" y="2130552"/>
            <a:ext cx="1673352" cy="2816352"/>
          </a:xfrm>
        </p:spPr>
        <p:txBody>
          <a:bodyPr tIns="0"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159752" y="457200"/>
            <a:ext cx="1675660" cy="1673352"/>
          </a:xfrm>
        </p:spPr>
        <p:txBody>
          <a:bodyPr anchor="b"/>
          <a:lstStyle>
            <a:lvl1pPr algn="l">
              <a:defRPr sz="2000" spc="15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" y="152400"/>
            <a:ext cx="6705600" cy="65532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2800" y="2133600"/>
            <a:ext cx="1676400" cy="2971800"/>
          </a:xfrm>
        </p:spPr>
        <p:txBody>
          <a:bodyPr tIns="0"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2800" y="460248"/>
            <a:ext cx="1676400" cy="1673352"/>
          </a:xfrm>
        </p:spPr>
        <p:txBody>
          <a:bodyPr anchor="b"/>
          <a:lstStyle>
            <a:lvl1pPr algn="l">
              <a:defRPr sz="2000" spc="150" baseline="0"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2400" y="1634971"/>
            <a:ext cx="8831802" cy="50454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399" y="152400"/>
            <a:ext cx="8814047" cy="13464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55847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999" y="1719071"/>
            <a:ext cx="8407893" cy="4407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0888" y="6356350"/>
            <a:ext cx="2133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24.04.2017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99720" y="116632"/>
            <a:ext cx="33528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Martin Schneider, 6000513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34680" y="6355080"/>
            <a:ext cx="582966" cy="27432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5B7A3A3-0870-4905-835D-3F25043AF688}" type="slidenum">
              <a:rPr lang="de-DE" smtClean="0"/>
              <a:t>‹Nr.›</a:t>
            </a:fld>
            <a:endParaRPr lang="de-DE"/>
          </a:p>
        </p:txBody>
      </p:sp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9" y="152401"/>
            <a:ext cx="747193" cy="524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204" y="152400"/>
            <a:ext cx="524241" cy="524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3200" kern="1200" cap="all" spc="200" baseline="0">
          <a:ln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sz="2000" kern="1200" spc="150" baseline="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800" kern="1200" spc="100" baseline="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600" kern="1200" spc="100" baseline="0">
          <a:solidFill>
            <a:schemeClr val="tx2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buClr>
          <a:schemeClr val="accent4"/>
        </a:buClr>
        <a:buFont typeface="Wingdings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spcBef>
          <a:spcPct val="20000"/>
        </a:spcBef>
        <a:buClr>
          <a:schemeClr val="accent6"/>
        </a:buClr>
        <a:buFont typeface="Wingdings" pitchFamily="2" charset="2"/>
        <a:buChar char="§"/>
        <a:defRPr sz="1300" kern="1200" spc="100" baseline="0">
          <a:solidFill>
            <a:schemeClr val="tx2"/>
          </a:solidFill>
          <a:latin typeface="+mn-lt"/>
          <a:ea typeface="+mn-ea"/>
          <a:cs typeface="+mn-cs"/>
        </a:defRPr>
      </a:lvl5pPr>
      <a:lvl6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5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3000"/>
                <a:satMod val="110000"/>
              </a:schemeClr>
              <a:schemeClr val="bg2">
                <a:tint val="60000"/>
                <a:satMod val="42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467544" y="1425352"/>
            <a:ext cx="6069360" cy="3875856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effectLst/>
              </a:rPr>
              <a:t>Konzeptionelle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Integration eines Fluoreszenz-</a:t>
            </a:r>
            <a:r>
              <a:rPr lang="de-DE" dirty="0" err="1" smtClean="0">
                <a:effectLst/>
              </a:rPr>
              <a:t>detektionsmoduls</a:t>
            </a:r>
            <a:r>
              <a:rPr lang="de-DE" dirty="0" smtClean="0">
                <a:effectLst/>
              </a:rPr>
              <a:t> in ein automatisiertes </a:t>
            </a:r>
            <a:r>
              <a:rPr lang="de-DE" dirty="0" err="1" smtClean="0">
                <a:effectLst/>
              </a:rPr>
              <a:t>Pipettiersystem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3491880" y="6381328"/>
            <a:ext cx="3352800" cy="274320"/>
          </a:xfrm>
        </p:spPr>
        <p:txBody>
          <a:bodyPr/>
          <a:lstStyle/>
          <a:p>
            <a:r>
              <a:rPr lang="de-DE" dirty="0" smtClean="0"/>
              <a:t>Martin Schneider, 6000513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634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idx="1"/>
          </p:nvPr>
        </p:nvSpPr>
        <p:spPr>
          <a:xfrm>
            <a:off x="380999" y="1973920"/>
            <a:ext cx="8407893" cy="4407408"/>
          </a:xfrm>
        </p:spPr>
        <p:txBody>
          <a:bodyPr/>
          <a:lstStyle/>
          <a:p>
            <a:r>
              <a:rPr lang="de-DE" dirty="0" smtClean="0"/>
              <a:t>Nutzung vorhandener Hardware</a:t>
            </a:r>
          </a:p>
          <a:p>
            <a:r>
              <a:rPr lang="de-DE" dirty="0" smtClean="0"/>
              <a:t>Vorteile:</a:t>
            </a:r>
          </a:p>
          <a:p>
            <a:pPr lvl="1"/>
            <a:r>
              <a:rPr lang="de-DE" dirty="0"/>
              <a:t>Lockere Verbindung</a:t>
            </a:r>
          </a:p>
          <a:p>
            <a:pPr lvl="1"/>
            <a:r>
              <a:rPr lang="de-DE" dirty="0" smtClean="0"/>
              <a:t>Flexible Durchführung</a:t>
            </a:r>
          </a:p>
          <a:p>
            <a:pPr lvl="1"/>
            <a:r>
              <a:rPr lang="de-DE" dirty="0" smtClean="0"/>
              <a:t>Einfach einzurichten</a:t>
            </a:r>
          </a:p>
          <a:p>
            <a:r>
              <a:rPr lang="de-DE" dirty="0" smtClean="0"/>
              <a:t>Nachteile:</a:t>
            </a:r>
          </a:p>
          <a:p>
            <a:pPr lvl="1"/>
            <a:r>
              <a:rPr lang="de-DE" dirty="0" smtClean="0"/>
              <a:t>Problem beim Plattentransport</a:t>
            </a:r>
          </a:p>
          <a:p>
            <a:pPr lvl="1"/>
            <a:r>
              <a:rPr lang="de-DE" dirty="0"/>
              <a:t>T</a:t>
            </a:r>
            <a:r>
              <a:rPr lang="de-DE" dirty="0" smtClean="0"/>
              <a:t>euer</a:t>
            </a:r>
            <a:endParaRPr lang="de-DE" dirty="0"/>
          </a:p>
        </p:txBody>
      </p:sp>
      <p:sp>
        <p:nvSpPr>
          <p:cNvPr id="9" name="Titel 1"/>
          <p:cNvSpPr txBox="1">
            <a:spLocks/>
          </p:cNvSpPr>
          <p:nvPr/>
        </p:nvSpPr>
        <p:spPr>
          <a:xfrm>
            <a:off x="381000" y="-27384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de-DE" smtClean="0"/>
              <a:t>Kopplungssysteme</a:t>
            </a:r>
            <a:endParaRPr lang="de-DE" dirty="0"/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367204" y="574406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 dirty="0" smtClean="0"/>
              <a:t>Hardware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152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Nutzung spezialisierter Hardware</a:t>
            </a:r>
          </a:p>
          <a:p>
            <a:r>
              <a:rPr lang="de-DE" dirty="0" smtClean="0"/>
              <a:t>Aufbau von Versuchsstrecken</a:t>
            </a:r>
          </a:p>
          <a:p>
            <a:r>
              <a:rPr lang="de-DE" dirty="0" smtClean="0"/>
              <a:t>Vorteile:</a:t>
            </a:r>
          </a:p>
          <a:p>
            <a:pPr lvl="1"/>
            <a:r>
              <a:rPr lang="de-DE" dirty="0" smtClean="0"/>
              <a:t>Hoher Probendurchsatz</a:t>
            </a:r>
          </a:p>
          <a:p>
            <a:pPr lvl="1"/>
            <a:r>
              <a:rPr lang="de-DE" dirty="0" smtClean="0"/>
              <a:t>Billigere Komponenten</a:t>
            </a:r>
          </a:p>
          <a:p>
            <a:pPr lvl="1"/>
            <a:r>
              <a:rPr lang="de-DE" dirty="0" smtClean="0"/>
              <a:t>Erweiterbar</a:t>
            </a:r>
          </a:p>
          <a:p>
            <a:r>
              <a:rPr lang="de-DE" dirty="0" smtClean="0"/>
              <a:t>Nachteile:</a:t>
            </a:r>
          </a:p>
          <a:p>
            <a:pPr lvl="1"/>
            <a:r>
              <a:rPr lang="de-DE" dirty="0" smtClean="0"/>
              <a:t>Preis proportional zu Länge</a:t>
            </a:r>
          </a:p>
          <a:p>
            <a:pPr lvl="1"/>
            <a:r>
              <a:rPr lang="de-DE" dirty="0" smtClean="0"/>
              <a:t>Hoher Entwicklungsaufwand</a:t>
            </a:r>
          </a:p>
          <a:p>
            <a:pPr lvl="1"/>
            <a:r>
              <a:rPr lang="de-DE" dirty="0" smtClean="0"/>
              <a:t>Unflexibel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1000" y="44624"/>
            <a:ext cx="8381260" cy="1054394"/>
          </a:xfrm>
        </p:spPr>
        <p:txBody>
          <a:bodyPr/>
          <a:lstStyle/>
          <a:p>
            <a:r>
              <a:rPr lang="de-DE" dirty="0" smtClean="0"/>
              <a:t>Kopplungssysteme</a:t>
            </a:r>
            <a:endParaRPr lang="de-DE" dirty="0"/>
          </a:p>
        </p:txBody>
      </p:sp>
      <p:sp>
        <p:nvSpPr>
          <p:cNvPr id="7" name="Titel 1"/>
          <p:cNvSpPr txBox="1">
            <a:spLocks/>
          </p:cNvSpPr>
          <p:nvPr/>
        </p:nvSpPr>
        <p:spPr>
          <a:xfrm>
            <a:off x="367204" y="574406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 dirty="0" smtClean="0"/>
              <a:t>Hardware</a:t>
            </a:r>
          </a:p>
        </p:txBody>
      </p:sp>
      <p:pic>
        <p:nvPicPr>
          <p:cNvPr id="1027" name="Picture 3" descr="C:\Users\Martin\Desktop\automated ELISA GIF\automated ELISA GIF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7834" y="2636912"/>
            <a:ext cx="4077756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5191074" y="5667175"/>
            <a:ext cx="2811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Semi-automatischer ELISA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731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Entwicklung eigener Hardware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106" y="2243749"/>
            <a:ext cx="3483099" cy="3940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3167683" y="6196662"/>
            <a:ext cx="2787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Vollautomatischer ELISA</a:t>
            </a: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381000" y="-27384"/>
            <a:ext cx="8381260" cy="1054394"/>
          </a:xfrm>
        </p:spPr>
        <p:txBody>
          <a:bodyPr/>
          <a:lstStyle/>
          <a:p>
            <a:r>
              <a:rPr lang="de-DE" dirty="0" smtClean="0"/>
              <a:t>Kopplungssysteme</a:t>
            </a:r>
            <a:endParaRPr lang="de-DE" dirty="0"/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367204" y="574406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 dirty="0" smtClean="0"/>
              <a:t>Hardware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07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381000" y="-27384"/>
            <a:ext cx="8381260" cy="1054394"/>
          </a:xfrm>
        </p:spPr>
        <p:txBody>
          <a:bodyPr/>
          <a:lstStyle/>
          <a:p>
            <a:r>
              <a:rPr lang="de-DE" dirty="0" smtClean="0"/>
              <a:t>Kopplungssysteme</a:t>
            </a:r>
            <a:endParaRPr lang="de-DE" dirty="0"/>
          </a:p>
        </p:txBody>
      </p:sp>
      <p:sp>
        <p:nvSpPr>
          <p:cNvPr id="11" name="Titel 1"/>
          <p:cNvSpPr txBox="1">
            <a:spLocks/>
          </p:cNvSpPr>
          <p:nvPr/>
        </p:nvSpPr>
        <p:spPr>
          <a:xfrm>
            <a:off x="367204" y="574406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 dirty="0" smtClean="0"/>
              <a:t>Software</a:t>
            </a:r>
          </a:p>
        </p:txBody>
      </p:sp>
      <p:sp>
        <p:nvSpPr>
          <p:cNvPr id="12" name="Inhaltsplatzhalt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Eigene Steuerungssoftware:</a:t>
            </a:r>
          </a:p>
          <a:p>
            <a:pPr lvl="1"/>
            <a:r>
              <a:rPr lang="de-DE" dirty="0" smtClean="0"/>
              <a:t>Angepasst</a:t>
            </a:r>
          </a:p>
          <a:p>
            <a:pPr lvl="1"/>
            <a:r>
              <a:rPr lang="de-DE" dirty="0" smtClean="0"/>
              <a:t>Vollständig konfigurierbar</a:t>
            </a:r>
          </a:p>
          <a:p>
            <a:pPr lvl="1"/>
            <a:r>
              <a:rPr lang="de-DE" dirty="0" smtClean="0"/>
              <a:t>Beliebig erweiterbar</a:t>
            </a:r>
          </a:p>
          <a:p>
            <a:pPr lvl="1"/>
            <a:r>
              <a:rPr lang="de-DE" dirty="0" smtClean="0"/>
              <a:t>Quelloffen</a:t>
            </a:r>
          </a:p>
          <a:p>
            <a:endParaRPr lang="de-DE" dirty="0" smtClean="0"/>
          </a:p>
          <a:p>
            <a:r>
              <a:rPr lang="de-DE" dirty="0" smtClean="0"/>
              <a:t>Nachteile:</a:t>
            </a:r>
          </a:p>
          <a:p>
            <a:pPr lvl="1"/>
            <a:r>
              <a:rPr lang="de-DE" dirty="0" smtClean="0"/>
              <a:t>Entwicklungsaufwand</a:t>
            </a:r>
          </a:p>
          <a:p>
            <a:pPr lvl="1"/>
            <a:r>
              <a:rPr lang="de-DE" dirty="0" smtClean="0"/>
              <a:t>Kompatibilität</a:t>
            </a:r>
            <a:endParaRPr lang="de-DE" dirty="0" smtClean="0"/>
          </a:p>
          <a:p>
            <a:pPr lvl="1"/>
            <a:r>
              <a:rPr lang="de-DE" dirty="0" smtClean="0"/>
              <a:t>Pflegeaufwand</a:t>
            </a:r>
          </a:p>
          <a:p>
            <a:pPr lvl="1"/>
            <a:r>
              <a:rPr lang="de-DE" dirty="0"/>
              <a:t>Keine </a:t>
            </a:r>
            <a:r>
              <a:rPr lang="de-DE" dirty="0" smtClean="0"/>
              <a:t>Garantien</a:t>
            </a:r>
            <a:endParaRPr lang="de-DE" dirty="0" smtClean="0"/>
          </a:p>
          <a:p>
            <a:endParaRPr lang="de-DE" dirty="0"/>
          </a:p>
        </p:txBody>
      </p:sp>
      <p:graphicFrame>
        <p:nvGraphicFramePr>
          <p:cNvPr id="14" name="Inhaltsplatzhalt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4334197"/>
              </p:ext>
            </p:extLst>
          </p:nvPr>
        </p:nvGraphicFramePr>
        <p:xfrm>
          <a:off x="3347864" y="1883965"/>
          <a:ext cx="5440536" cy="4353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feld 14"/>
          <p:cNvSpPr txBox="1"/>
          <p:nvPr/>
        </p:nvSpPr>
        <p:spPr>
          <a:xfrm rot="16200000">
            <a:off x="3983869" y="4002521"/>
            <a:ext cx="3078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Programmieraufwand</a:t>
            </a:r>
            <a:endParaRPr lang="de-DE" sz="2400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994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AsOne/>
      </p:bldGraphic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380999" y="1829904"/>
            <a:ext cx="8407893" cy="4407408"/>
          </a:xfrm>
        </p:spPr>
        <p:txBody>
          <a:bodyPr/>
          <a:lstStyle/>
          <a:p>
            <a:r>
              <a:rPr lang="de-DE" dirty="0" smtClean="0"/>
              <a:t>Versuchsparameter:</a:t>
            </a:r>
          </a:p>
          <a:p>
            <a:pPr lvl="1"/>
            <a:r>
              <a:rPr lang="de-DE" dirty="0" smtClean="0"/>
              <a:t>Biologischer Assay</a:t>
            </a:r>
          </a:p>
          <a:p>
            <a:pPr lvl="1"/>
            <a:r>
              <a:rPr lang="de-DE" dirty="0" smtClean="0"/>
              <a:t>Geringer Probendurchsatz</a:t>
            </a:r>
          </a:p>
          <a:p>
            <a:pPr lvl="1"/>
            <a:r>
              <a:rPr lang="de-DE" dirty="0" smtClean="0"/>
              <a:t>Diskontinuierlicher Betrieb</a:t>
            </a:r>
          </a:p>
          <a:p>
            <a:pPr lvl="1"/>
            <a:r>
              <a:rPr lang="de-DE" dirty="0" smtClean="0"/>
              <a:t>Versuchsentwicklung</a:t>
            </a:r>
          </a:p>
          <a:p>
            <a:r>
              <a:rPr lang="de-DE" dirty="0" smtClean="0"/>
              <a:t>Flexibel</a:t>
            </a:r>
          </a:p>
          <a:p>
            <a:r>
              <a:rPr lang="de-DE" dirty="0" smtClean="0"/>
              <a:t>Modularer Aufbau</a:t>
            </a:r>
          </a:p>
          <a:p>
            <a:r>
              <a:rPr lang="de-DE" dirty="0" smtClean="0"/>
              <a:t>Lockere Verbindungen</a:t>
            </a:r>
          </a:p>
          <a:p>
            <a:r>
              <a:rPr lang="de-DE" dirty="0" smtClean="0"/>
              <a:t>Wenig </a:t>
            </a:r>
            <a:r>
              <a:rPr lang="de-DE" dirty="0" smtClean="0"/>
              <a:t>Geräte</a:t>
            </a:r>
          </a:p>
          <a:p>
            <a:r>
              <a:rPr lang="de-DE" dirty="0" smtClean="0"/>
              <a:t>Wiederverwendbarkeit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Eigene Konzeption</a:t>
            </a:r>
            <a:endParaRPr lang="de-DE" dirty="0"/>
          </a:p>
        </p:txBody>
      </p:sp>
      <p:pic>
        <p:nvPicPr>
          <p:cNvPr id="4" name="Picture 6" descr="http://ww3.tecan.com/platform/content/element/5066/Tecan_FreedomEVODNAIQ_SystemOvervie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2216123"/>
            <a:ext cx="4138624" cy="2499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5481034" y="4715852"/>
            <a:ext cx="2608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 smtClean="0"/>
              <a:t>Tecan</a:t>
            </a:r>
            <a:r>
              <a:rPr lang="de-DE" dirty="0" smtClean="0"/>
              <a:t> Freedom EVO 100</a:t>
            </a:r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4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84587" y="1829904"/>
            <a:ext cx="8407893" cy="4407408"/>
          </a:xfrm>
        </p:spPr>
        <p:txBody>
          <a:bodyPr>
            <a:normAutofit lnSpcReduction="10000"/>
          </a:bodyPr>
          <a:lstStyle/>
          <a:p>
            <a:r>
              <a:rPr lang="de-DE" dirty="0" smtClean="0"/>
              <a:t>Komponenten:</a:t>
            </a:r>
          </a:p>
          <a:p>
            <a:pPr lvl="1"/>
            <a:r>
              <a:rPr lang="de-DE" dirty="0" smtClean="0"/>
              <a:t>Pipettierstation</a:t>
            </a:r>
          </a:p>
          <a:p>
            <a:pPr lvl="1"/>
            <a:r>
              <a:rPr lang="de-DE" dirty="0" smtClean="0"/>
              <a:t>Stahlspitzen</a:t>
            </a:r>
          </a:p>
          <a:p>
            <a:pPr lvl="1"/>
            <a:r>
              <a:rPr lang="de-DE" dirty="0" smtClean="0"/>
              <a:t>Multimode Plate Reader</a:t>
            </a:r>
          </a:p>
          <a:p>
            <a:pPr lvl="1"/>
            <a:r>
              <a:rPr lang="de-DE" dirty="0" smtClean="0"/>
              <a:t>Vorratsgefäße</a:t>
            </a:r>
          </a:p>
          <a:p>
            <a:pPr lvl="1"/>
            <a:r>
              <a:rPr lang="de-DE" dirty="0" smtClean="0"/>
              <a:t>Waschstation</a:t>
            </a:r>
          </a:p>
          <a:p>
            <a:endParaRPr lang="de-DE" dirty="0" smtClean="0"/>
          </a:p>
          <a:p>
            <a:r>
              <a:rPr lang="de-DE" dirty="0" smtClean="0"/>
              <a:t>Erweiterungen:</a:t>
            </a:r>
          </a:p>
          <a:p>
            <a:pPr lvl="1"/>
            <a:r>
              <a:rPr lang="de-DE" dirty="0" smtClean="0"/>
              <a:t>Plate </a:t>
            </a:r>
            <a:r>
              <a:rPr lang="de-DE" dirty="0" err="1" smtClean="0"/>
              <a:t>Stacker</a:t>
            </a:r>
            <a:endParaRPr lang="de-DE" dirty="0" smtClean="0"/>
          </a:p>
          <a:p>
            <a:pPr lvl="1"/>
            <a:r>
              <a:rPr lang="de-DE" dirty="0" smtClean="0"/>
              <a:t>Plattenkran</a:t>
            </a:r>
          </a:p>
          <a:p>
            <a:pPr lvl="1"/>
            <a:r>
              <a:rPr lang="de-DE" dirty="0" smtClean="0"/>
              <a:t>Plattenreiniger</a:t>
            </a:r>
          </a:p>
          <a:p>
            <a:pPr lvl="1"/>
            <a:r>
              <a:rPr lang="de-DE" dirty="0" smtClean="0"/>
              <a:t>Zusätzliche Arme</a:t>
            </a:r>
          </a:p>
          <a:p>
            <a:pPr lvl="1"/>
            <a:r>
              <a:rPr lang="de-DE" dirty="0" smtClean="0"/>
              <a:t>Zusatzmodule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Konzeption</a:t>
            </a:r>
          </a:p>
        </p:txBody>
      </p:sp>
      <p:pic>
        <p:nvPicPr>
          <p:cNvPr id="5" name="Grafik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4362" y="4160862"/>
            <a:ext cx="3457575" cy="207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45"/>
          <a:stretch/>
        </p:blipFill>
        <p:spPr bwMode="auto">
          <a:xfrm>
            <a:off x="5358418" y="1727035"/>
            <a:ext cx="2614070" cy="2134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5313862" y="3676382"/>
            <a:ext cx="25385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600" dirty="0" err="1" smtClean="0"/>
              <a:t>EnSpire</a:t>
            </a:r>
            <a:r>
              <a:rPr lang="de-DE" sz="1600" dirty="0" smtClean="0"/>
              <a:t> Multimode Reader</a:t>
            </a:r>
            <a:endParaRPr lang="de-DE" sz="1600" dirty="0"/>
          </a:p>
        </p:txBody>
      </p:sp>
      <p:sp>
        <p:nvSpPr>
          <p:cNvPr id="8" name="Textfeld 7"/>
          <p:cNvSpPr txBox="1"/>
          <p:nvPr/>
        </p:nvSpPr>
        <p:spPr>
          <a:xfrm>
            <a:off x="4499992" y="6237312"/>
            <a:ext cx="4166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600" dirty="0" smtClean="0"/>
              <a:t>Freedom EVO mit </a:t>
            </a:r>
            <a:r>
              <a:rPr lang="de-DE" sz="1600" dirty="0" err="1" smtClean="0"/>
              <a:t>Tecan</a:t>
            </a:r>
            <a:r>
              <a:rPr lang="de-DE" sz="1600" dirty="0" smtClean="0"/>
              <a:t> Sunrise Plate Reader</a:t>
            </a:r>
            <a:endParaRPr lang="de-DE" sz="16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186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380999" y="1829904"/>
            <a:ext cx="8407893" cy="4407408"/>
          </a:xfrm>
        </p:spPr>
        <p:txBody>
          <a:bodyPr/>
          <a:lstStyle/>
          <a:p>
            <a:r>
              <a:rPr lang="de-DE" dirty="0" smtClean="0"/>
              <a:t>Steuerung:</a:t>
            </a:r>
          </a:p>
          <a:p>
            <a:pPr lvl="1"/>
            <a:r>
              <a:rPr lang="de-DE" dirty="0" smtClean="0"/>
              <a:t>Zentrale Software</a:t>
            </a:r>
          </a:p>
          <a:p>
            <a:pPr lvl="1"/>
            <a:r>
              <a:rPr lang="de-DE" dirty="0" smtClean="0"/>
              <a:t>Nutzung von Firmware</a:t>
            </a:r>
          </a:p>
          <a:p>
            <a:pPr lvl="1"/>
            <a:r>
              <a:rPr lang="de-DE" dirty="0" smtClean="0"/>
              <a:t>Zeitschaltungen</a:t>
            </a:r>
          </a:p>
          <a:p>
            <a:pPr lvl="1"/>
            <a:r>
              <a:rPr lang="de-DE" dirty="0" smtClean="0"/>
              <a:t>Fragmentierung</a:t>
            </a:r>
            <a:br>
              <a:rPr lang="de-DE" dirty="0" smtClean="0"/>
            </a:br>
            <a:r>
              <a:rPr lang="de-DE" dirty="0" smtClean="0"/>
              <a:t>von Arbeitsschritten</a:t>
            </a:r>
          </a:p>
          <a:p>
            <a:pPr lvl="1"/>
            <a:r>
              <a:rPr lang="de-DE" dirty="0" smtClean="0"/>
              <a:t>Nutzung von Programm-</a:t>
            </a:r>
            <a:br>
              <a:rPr lang="de-DE" dirty="0" smtClean="0"/>
            </a:br>
            <a:r>
              <a:rPr lang="de-DE" dirty="0" smtClean="0"/>
              <a:t>Bibliotheken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Konzeption</a:t>
            </a:r>
          </a:p>
        </p:txBody>
      </p:sp>
      <p:pic>
        <p:nvPicPr>
          <p:cNvPr id="3074" name="Picture 2" descr="http://www.innovasyn.com/images/24t24softwar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938318"/>
            <a:ext cx="4091303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5149789" y="5034662"/>
            <a:ext cx="29357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600" dirty="0" err="1" smtClean="0"/>
              <a:t>Tecan</a:t>
            </a:r>
            <a:r>
              <a:rPr lang="de-DE" sz="1600" dirty="0" smtClean="0"/>
              <a:t> </a:t>
            </a:r>
            <a:r>
              <a:rPr lang="de-DE" sz="1600" dirty="0" err="1" smtClean="0"/>
              <a:t>MiniPrep</a:t>
            </a:r>
            <a:r>
              <a:rPr lang="de-DE" sz="1600" dirty="0" smtClean="0"/>
              <a:t> Nutzerinterface</a:t>
            </a:r>
            <a:endParaRPr lang="de-DE" sz="16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828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380999" y="2996951"/>
            <a:ext cx="8407893" cy="3129527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de-DE" sz="4000" b="1" dirty="0" smtClean="0"/>
              <a:t>Vielen Dank für ihre Aufmerksamkeit</a:t>
            </a:r>
            <a:endParaRPr lang="de-DE" sz="4000" b="1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811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0999" y="1719070"/>
            <a:ext cx="8407893" cy="4806273"/>
          </a:xfrm>
        </p:spPr>
        <p:txBody>
          <a:bodyPr>
            <a:normAutofit fontScale="92500" lnSpcReduction="20000"/>
          </a:bodyPr>
          <a:lstStyle/>
          <a:p>
            <a:r>
              <a:rPr lang="de-DE" sz="1600" dirty="0"/>
              <a:t>[1] http://</a:t>
            </a:r>
            <a:r>
              <a:rPr lang="de-DE" sz="1600" dirty="0" smtClean="0"/>
              <a:t>www.usascientific.com/productimages/liquidhand/main/ eppendorf_xplorer.jpg</a:t>
            </a:r>
            <a:endParaRPr lang="de-DE" sz="1600" dirty="0" smtClean="0"/>
          </a:p>
          <a:p>
            <a:r>
              <a:rPr lang="de-DE" sz="1600" dirty="0"/>
              <a:t>[2] http://</a:t>
            </a:r>
            <a:r>
              <a:rPr lang="de-DE" sz="1600" dirty="0" smtClean="0"/>
              <a:t>www.aureliabio.com/wp-content/uploads/andrew-alliance.jpg</a:t>
            </a:r>
          </a:p>
          <a:p>
            <a:r>
              <a:rPr lang="de-DE" sz="1600" dirty="0"/>
              <a:t>[3] http://</a:t>
            </a:r>
            <a:r>
              <a:rPr lang="de-DE" sz="1600" dirty="0" smtClean="0"/>
              <a:t>ww3.tecan.com/platform/content/element/5066/Tecan_ FreedomEVODNAIQ_SystemOverview.jpg</a:t>
            </a:r>
          </a:p>
          <a:p>
            <a:r>
              <a:rPr lang="de-DE" sz="1600" dirty="0" smtClean="0"/>
              <a:t>[4] https</a:t>
            </a:r>
            <a:r>
              <a:rPr lang="de-DE" sz="1600" dirty="0"/>
              <a:t>://</a:t>
            </a:r>
            <a:r>
              <a:rPr lang="de-DE" sz="1600" dirty="0" smtClean="0"/>
              <a:t>www.sita-process.com/uploads/RTEmagicC_Jablonski-Diagramm-D.jpg</a:t>
            </a:r>
          </a:p>
          <a:p>
            <a:r>
              <a:rPr lang="de-DE" sz="1600" dirty="0" smtClean="0"/>
              <a:t>[5] </a:t>
            </a:r>
            <a:r>
              <a:rPr lang="de-DE" sz="1600" dirty="0"/>
              <a:t>https://</a:t>
            </a:r>
            <a:r>
              <a:rPr lang="de-DE" sz="1600" dirty="0" smtClean="0"/>
              <a:t>upload.wikimedia.org/wikipedia/commons/thumb/2/28/ Stokes-</a:t>
            </a:r>
            <a:r>
              <a:rPr lang="de-DE" sz="1600" dirty="0" err="1" smtClean="0"/>
              <a:t>Verschiebung.svg</a:t>
            </a:r>
            <a:r>
              <a:rPr lang="de-DE" sz="1600" dirty="0" smtClean="0"/>
              <a:t>/1200px-Stokes-Verschiebung.svg.png</a:t>
            </a:r>
          </a:p>
          <a:p>
            <a:r>
              <a:rPr lang="de-DE" sz="1600" dirty="0" smtClean="0"/>
              <a:t>[</a:t>
            </a:r>
            <a:r>
              <a:rPr lang="de-DE" sz="1600" dirty="0"/>
              <a:t>6] https://en.wikipedia.org/wiki/Fluorometer#/</a:t>
            </a:r>
            <a:r>
              <a:rPr lang="de-DE" sz="1600" dirty="0" smtClean="0"/>
              <a:t>media/File:fluorimeter.svg</a:t>
            </a:r>
          </a:p>
          <a:p>
            <a:r>
              <a:rPr lang="de-DE" sz="1600" dirty="0" smtClean="0"/>
              <a:t>[7] </a:t>
            </a:r>
            <a:r>
              <a:rPr lang="de-DE" sz="1600" dirty="0"/>
              <a:t>http://</a:t>
            </a:r>
            <a:r>
              <a:rPr lang="de-DE" sz="1600" dirty="0" smtClean="0"/>
              <a:t>keck.med.yale.edu/biophysics/technologies/platereader/ platereader.aspx </a:t>
            </a:r>
            <a:r>
              <a:rPr lang="de-DE" sz="1600" dirty="0"/>
              <a:t>	</a:t>
            </a:r>
          </a:p>
          <a:p>
            <a:r>
              <a:rPr lang="de-DE" sz="1600" dirty="0" smtClean="0"/>
              <a:t>[8] </a:t>
            </a:r>
            <a:r>
              <a:rPr lang="de-DE" sz="1600" dirty="0"/>
              <a:t>http://olomouc.ueb.cas.cz/book/basic-principles</a:t>
            </a:r>
          </a:p>
          <a:p>
            <a:r>
              <a:rPr lang="de-DE" sz="1600" dirty="0" smtClean="0"/>
              <a:t>[9] https</a:t>
            </a:r>
            <a:r>
              <a:rPr lang="de-DE" sz="1600" dirty="0"/>
              <a:t>://</a:t>
            </a:r>
            <a:r>
              <a:rPr lang="de-DE" sz="1600" dirty="0" smtClean="0"/>
              <a:t>www.ucl.ac.uk/wibr/scientific-support/flow-cytometry1/facsdiag</a:t>
            </a:r>
          </a:p>
          <a:p>
            <a:r>
              <a:rPr lang="de-DE" sz="1600" dirty="0" smtClean="0"/>
              <a:t>[10] </a:t>
            </a:r>
            <a:r>
              <a:rPr lang="de-DE" sz="1600" dirty="0"/>
              <a:t>http://www.perkinelmer.de/lab-solutions/resources/docs/44-129435BRO_EnSpire.pdf </a:t>
            </a:r>
            <a:endParaRPr lang="de-DE" sz="1600" dirty="0" smtClean="0"/>
          </a:p>
          <a:p>
            <a:r>
              <a:rPr lang="de-DE" sz="1600" dirty="0" smtClean="0"/>
              <a:t>[11] </a:t>
            </a:r>
            <a:r>
              <a:rPr lang="en-US" sz="1600" dirty="0"/>
              <a:t>TSURUTA, H. et al. (1995): An automated ELISA system using a pipette tip as a solid </a:t>
            </a:r>
            <a:r>
              <a:rPr lang="en-US" sz="1600" dirty="0" smtClean="0"/>
              <a:t>phase </a:t>
            </a:r>
            <a:r>
              <a:rPr lang="en-US" sz="1800" dirty="0" smtClean="0"/>
              <a:t>and </a:t>
            </a:r>
            <a:r>
              <a:rPr lang="en-US" sz="1800" dirty="0"/>
              <a:t>a pH-sensitive field effect transistor as a </a:t>
            </a:r>
            <a:r>
              <a:rPr lang="en-US" sz="1800" dirty="0" smtClean="0"/>
              <a:t>detector</a:t>
            </a:r>
          </a:p>
          <a:p>
            <a:r>
              <a:rPr lang="en-US" sz="1800" dirty="0" smtClean="0"/>
              <a:t>[12</a:t>
            </a:r>
            <a:r>
              <a:rPr lang="en-US" sz="1800" dirty="0"/>
              <a:t>] https://www.youtube.com/watch?v=-PoEazeik4w</a:t>
            </a:r>
            <a:endParaRPr lang="en-US" sz="1800" dirty="0" smtClean="0"/>
          </a:p>
          <a:p>
            <a:r>
              <a:rPr lang="en-US" sz="1800" dirty="0"/>
              <a:t>[13] http://www.perkinelmer.de/product/enspire-base-unit-2300-0000</a:t>
            </a:r>
            <a:endParaRPr lang="de-DE" sz="1800" dirty="0" smtClean="0"/>
          </a:p>
          <a:p>
            <a:r>
              <a:rPr lang="de-DE" sz="1800" dirty="0"/>
              <a:t>[14] http://www.innovasyn.com/images/24t24software.png</a:t>
            </a:r>
            <a:endParaRPr lang="de-DE" sz="180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Bildquellen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08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5536" y="1973920"/>
            <a:ext cx="8407893" cy="4407408"/>
          </a:xfrm>
        </p:spPr>
        <p:txBody>
          <a:bodyPr/>
          <a:lstStyle/>
          <a:p>
            <a:r>
              <a:rPr lang="de-DE" dirty="0" smtClean="0"/>
              <a:t>Liquid Handling Systeme</a:t>
            </a:r>
          </a:p>
          <a:p>
            <a:r>
              <a:rPr lang="de-DE" dirty="0" smtClean="0"/>
              <a:t>Fluoreszenzdetektion</a:t>
            </a:r>
          </a:p>
          <a:p>
            <a:pPr lvl="1"/>
            <a:r>
              <a:rPr lang="de-DE" dirty="0" smtClean="0"/>
              <a:t>Fluoreszenz</a:t>
            </a:r>
          </a:p>
          <a:p>
            <a:pPr lvl="1"/>
            <a:r>
              <a:rPr lang="de-DE" dirty="0" smtClean="0"/>
              <a:t>Fluorometer</a:t>
            </a:r>
          </a:p>
          <a:p>
            <a:r>
              <a:rPr lang="de-DE" dirty="0" smtClean="0"/>
              <a:t>Kopplungssysteme</a:t>
            </a:r>
            <a:endParaRPr lang="de-DE" dirty="0" smtClean="0"/>
          </a:p>
          <a:p>
            <a:pPr lvl="1"/>
            <a:r>
              <a:rPr lang="de-DE" dirty="0" smtClean="0"/>
              <a:t>Hardware</a:t>
            </a:r>
          </a:p>
          <a:p>
            <a:pPr lvl="1"/>
            <a:r>
              <a:rPr lang="de-DE" dirty="0" smtClean="0"/>
              <a:t>Software</a:t>
            </a:r>
          </a:p>
          <a:p>
            <a:r>
              <a:rPr lang="de-DE" dirty="0" smtClean="0"/>
              <a:t>Eigene Konzeption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985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www.aureliabio.com/wp-content/uploads/andrew-allia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877" y="1738537"/>
            <a:ext cx="6732240" cy="445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3.tecan.com/platform/content/element/5066/Tecan_FreedomEVODNAIQ_SystemOvervie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816" y="1875223"/>
            <a:ext cx="6475920" cy="3911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Liquid Handling Systeme</a:t>
            </a:r>
            <a:endParaRPr lang="de-DE" dirty="0"/>
          </a:p>
        </p:txBody>
      </p:sp>
      <p:pic>
        <p:nvPicPr>
          <p:cNvPr id="1026" name="Picture 2" descr="http://www.usascientific.com/productimages/liquidhand/main/eppendorf_xplor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2478618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3548347" y="4873601"/>
            <a:ext cx="212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Eppendorf </a:t>
            </a:r>
            <a:r>
              <a:rPr lang="de-DE" dirty="0" err="1" smtClean="0"/>
              <a:t>Xplorer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3548347" y="6300028"/>
            <a:ext cx="2719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Andrew </a:t>
            </a:r>
            <a:r>
              <a:rPr lang="de-DE" dirty="0" err="1" smtClean="0"/>
              <a:t>Pipettierroboter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3689056" y="5786680"/>
            <a:ext cx="2305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Tecan</a:t>
            </a:r>
            <a:r>
              <a:rPr lang="de-DE" dirty="0" smtClean="0"/>
              <a:t> Freedom EVO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5080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7" grpId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888192"/>
            <a:ext cx="8229600" cy="4709160"/>
          </a:xfrm>
        </p:spPr>
        <p:txBody>
          <a:bodyPr/>
          <a:lstStyle/>
          <a:p>
            <a:r>
              <a:rPr lang="de-DE" dirty="0" smtClean="0"/>
              <a:t>Spontane Lichtemission</a:t>
            </a:r>
          </a:p>
          <a:p>
            <a:pPr lvl="1"/>
            <a:r>
              <a:rPr lang="de-DE" dirty="0" smtClean="0"/>
              <a:t>Nach Anregung</a:t>
            </a:r>
          </a:p>
          <a:p>
            <a:pPr lvl="1"/>
            <a:r>
              <a:rPr lang="de-DE" dirty="0" smtClean="0"/>
              <a:t>Stokes-</a:t>
            </a:r>
            <a:r>
              <a:rPr lang="de-DE" dirty="0" err="1" smtClean="0"/>
              <a:t>Shift</a:t>
            </a:r>
            <a:endParaRPr lang="de-DE" dirty="0" smtClean="0"/>
          </a:p>
          <a:p>
            <a:pPr lvl="1"/>
            <a:r>
              <a:rPr lang="de-DE" dirty="0" smtClean="0"/>
              <a:t>Kurze Lebenszeit</a:t>
            </a:r>
          </a:p>
          <a:p>
            <a:r>
              <a:rPr lang="de-DE" dirty="0" smtClean="0"/>
              <a:t>Stoffspezifisch</a:t>
            </a:r>
          </a:p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Fluoreszenz</a:t>
            </a:r>
            <a:endParaRPr lang="de-D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7695" y="1916832"/>
            <a:ext cx="3232795" cy="2796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5112194" y="4701398"/>
            <a:ext cx="3563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Energieschema der Fluoreszenz</a:t>
            </a:r>
            <a:endParaRPr lang="de-DE" dirty="0"/>
          </a:p>
        </p:txBody>
      </p:sp>
      <p:pic>
        <p:nvPicPr>
          <p:cNvPr id="2054" name="Picture 6" descr="https://upload.wikimedia.org/wikipedia/commons/thumb/2/28/Stokes-Verschiebung.svg/1200px-Stokes-Verschiebung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2013355"/>
            <a:ext cx="3951984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6074564" y="4712674"/>
            <a:ext cx="1378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Stokes </a:t>
            </a:r>
            <a:r>
              <a:rPr lang="de-DE" dirty="0" err="1" smtClean="0"/>
              <a:t>Shift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6814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380999" y="1829904"/>
            <a:ext cx="8407893" cy="4407408"/>
          </a:xfrm>
        </p:spPr>
        <p:txBody>
          <a:bodyPr>
            <a:normAutofit/>
          </a:bodyPr>
          <a:lstStyle/>
          <a:p>
            <a:r>
              <a:rPr lang="de-DE" dirty="0" smtClean="0"/>
              <a:t>Essentielle Komponenten:</a:t>
            </a:r>
          </a:p>
          <a:p>
            <a:pPr lvl="1"/>
            <a:r>
              <a:rPr lang="de-DE" dirty="0" smtClean="0"/>
              <a:t>Lichtquelle</a:t>
            </a:r>
          </a:p>
          <a:p>
            <a:pPr lvl="1"/>
            <a:r>
              <a:rPr lang="de-DE" dirty="0" smtClean="0"/>
              <a:t>Monochromatoren</a:t>
            </a:r>
          </a:p>
          <a:p>
            <a:pPr lvl="1"/>
            <a:r>
              <a:rPr lang="de-DE" dirty="0" smtClean="0"/>
              <a:t>Probenhalterung</a:t>
            </a:r>
          </a:p>
          <a:p>
            <a:pPr lvl="1"/>
            <a:r>
              <a:rPr lang="de-DE" dirty="0" smtClean="0"/>
              <a:t>Detektor</a:t>
            </a:r>
          </a:p>
          <a:p>
            <a:r>
              <a:rPr lang="de-DE" dirty="0" smtClean="0"/>
              <a:t>Messbare Parameter:</a:t>
            </a:r>
          </a:p>
          <a:p>
            <a:pPr lvl="1"/>
            <a:r>
              <a:rPr lang="de-DE" dirty="0" smtClean="0"/>
              <a:t>Zellzahl</a:t>
            </a:r>
          </a:p>
          <a:p>
            <a:pPr lvl="1"/>
            <a:r>
              <a:rPr lang="de-DE" dirty="0" smtClean="0"/>
              <a:t>Lokalisierte Fluorophore</a:t>
            </a:r>
          </a:p>
          <a:p>
            <a:pPr lvl="1"/>
            <a:r>
              <a:rPr lang="de-DE" dirty="0" smtClean="0"/>
              <a:t>RNA-/DNA-/Proteingehalt</a:t>
            </a:r>
          </a:p>
          <a:p>
            <a:pPr lvl="1"/>
            <a:r>
              <a:rPr lang="de-DE" dirty="0" smtClean="0"/>
              <a:t>Zellvitalität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Fluoreszenzdetektion</a:t>
            </a:r>
            <a:endParaRPr lang="de-DE" dirty="0"/>
          </a:p>
        </p:txBody>
      </p:sp>
      <p:pic>
        <p:nvPicPr>
          <p:cNvPr id="3074" name="Picture 2" descr="https://upload.wikimedia.org/wikipedia/commons/thumb/2/21/Fluorimeter.svg/427px-Fluorimeter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2276872"/>
            <a:ext cx="4067175" cy="3171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/>
          <p:cNvSpPr txBox="1"/>
          <p:nvPr/>
        </p:nvSpPr>
        <p:spPr>
          <a:xfrm>
            <a:off x="5970648" y="5264032"/>
            <a:ext cx="2489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Schematischer Aufbau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6479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2032208"/>
            <a:ext cx="8229600" cy="4709160"/>
          </a:xfrm>
        </p:spPr>
        <p:txBody>
          <a:bodyPr/>
          <a:lstStyle/>
          <a:p>
            <a:r>
              <a:rPr lang="de-DE" sz="2400" dirty="0" smtClean="0"/>
              <a:t>Messung mittlerer Fluoreszenzaktivität</a:t>
            </a:r>
          </a:p>
          <a:p>
            <a:r>
              <a:rPr lang="de-DE" sz="2400" dirty="0" smtClean="0"/>
              <a:t>Große Variabilität:</a:t>
            </a:r>
          </a:p>
          <a:p>
            <a:pPr lvl="1"/>
            <a:r>
              <a:rPr lang="de-DE" sz="2000" dirty="0" smtClean="0"/>
              <a:t>Mobile Geräte</a:t>
            </a:r>
          </a:p>
          <a:p>
            <a:pPr lvl="1"/>
            <a:r>
              <a:rPr lang="de-DE" sz="2000" dirty="0" smtClean="0"/>
              <a:t>Multimode Reader</a:t>
            </a:r>
          </a:p>
          <a:p>
            <a:pPr lvl="1"/>
            <a:r>
              <a:rPr lang="de-DE" sz="2000" dirty="0" err="1" smtClean="0"/>
              <a:t>Spektralfluorometer</a:t>
            </a:r>
            <a:endParaRPr lang="de-DE" sz="2000" dirty="0" smtClean="0"/>
          </a:p>
          <a:p>
            <a:pPr lvl="1"/>
            <a:r>
              <a:rPr lang="de-DE" sz="2000" dirty="0"/>
              <a:t>Plate Reader</a:t>
            </a:r>
          </a:p>
          <a:p>
            <a:endParaRPr lang="de-DE" dirty="0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Fluorometer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2961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1000" y="44624"/>
            <a:ext cx="8381260" cy="1054394"/>
          </a:xfrm>
        </p:spPr>
        <p:txBody>
          <a:bodyPr/>
          <a:lstStyle/>
          <a:p>
            <a:r>
              <a:rPr lang="de-DE" dirty="0" err="1" smtClean="0"/>
              <a:t>Fluorometer</a:t>
            </a:r>
            <a:endParaRPr lang="de-DE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844824"/>
            <a:ext cx="6408712" cy="336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1776393" y="5243806"/>
            <a:ext cx="5375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Schematischer Aufbau des </a:t>
            </a:r>
            <a:r>
              <a:rPr lang="de-DE" dirty="0" err="1"/>
              <a:t>SPECTRAmax</a:t>
            </a:r>
            <a:r>
              <a:rPr lang="de-DE" dirty="0"/>
              <a:t> GEMINI</a:t>
            </a:r>
          </a:p>
        </p:txBody>
      </p:sp>
      <p:sp>
        <p:nvSpPr>
          <p:cNvPr id="9" name="Titel 1"/>
          <p:cNvSpPr txBox="1">
            <a:spLocks/>
          </p:cNvSpPr>
          <p:nvPr/>
        </p:nvSpPr>
        <p:spPr>
          <a:xfrm>
            <a:off x="439212" y="574406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 dirty="0" smtClean="0"/>
              <a:t>Plate Reader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42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1000" y="44624"/>
            <a:ext cx="8381260" cy="1054394"/>
          </a:xfrm>
        </p:spPr>
        <p:txBody>
          <a:bodyPr/>
          <a:lstStyle/>
          <a:p>
            <a:r>
              <a:rPr lang="de-DE" dirty="0" err="1" smtClean="0"/>
              <a:t>Fluorometer</a:t>
            </a:r>
            <a:endParaRPr lang="de-DE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050" y="1772816"/>
            <a:ext cx="4479211" cy="4200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1961424" y="6093296"/>
            <a:ext cx="5200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Schematischer Aufbau </a:t>
            </a:r>
            <a:r>
              <a:rPr lang="de-DE" dirty="0" smtClean="0"/>
              <a:t>mit </a:t>
            </a:r>
            <a:r>
              <a:rPr lang="de-DE" dirty="0" err="1" smtClean="0"/>
              <a:t>dichroischen</a:t>
            </a:r>
            <a:r>
              <a:rPr lang="de-DE" dirty="0" smtClean="0"/>
              <a:t> Spiegeln</a:t>
            </a:r>
            <a:endParaRPr lang="de-DE" dirty="0"/>
          </a:p>
        </p:txBody>
      </p:sp>
      <p:sp>
        <p:nvSpPr>
          <p:cNvPr id="9" name="Titel 1"/>
          <p:cNvSpPr txBox="1">
            <a:spLocks/>
          </p:cNvSpPr>
          <p:nvPr/>
        </p:nvSpPr>
        <p:spPr>
          <a:xfrm>
            <a:off x="367204" y="574406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 dirty="0" smtClean="0"/>
              <a:t>Plate Reader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110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916832"/>
            <a:ext cx="8229600" cy="4392528"/>
          </a:xfrm>
        </p:spPr>
        <p:txBody>
          <a:bodyPr>
            <a:normAutofit/>
          </a:bodyPr>
          <a:lstStyle/>
          <a:p>
            <a:r>
              <a:rPr lang="de-DE" dirty="0" smtClean="0"/>
              <a:t>Kommerzielle Systeme</a:t>
            </a:r>
          </a:p>
          <a:p>
            <a:pPr lvl="1"/>
            <a:r>
              <a:rPr lang="de-DE" dirty="0" err="1" smtClean="0"/>
              <a:t>Thermo</a:t>
            </a:r>
            <a:r>
              <a:rPr lang="de-DE" dirty="0" smtClean="0"/>
              <a:t> Scientific</a:t>
            </a:r>
          </a:p>
          <a:p>
            <a:pPr lvl="1"/>
            <a:r>
              <a:rPr lang="de-DE" dirty="0" err="1" smtClean="0"/>
              <a:t>Tecan</a:t>
            </a:r>
            <a:endParaRPr lang="de-DE" dirty="0" smtClean="0"/>
          </a:p>
          <a:p>
            <a:pPr lvl="1"/>
            <a:r>
              <a:rPr lang="de-DE" dirty="0" err="1" smtClean="0"/>
              <a:t>PerkinElmer</a:t>
            </a:r>
            <a:endParaRPr lang="de-DE" dirty="0" smtClean="0"/>
          </a:p>
          <a:p>
            <a:r>
              <a:rPr lang="de-DE" dirty="0" err="1" smtClean="0"/>
              <a:t>Pipettierstation</a:t>
            </a:r>
            <a:endParaRPr lang="de-DE" dirty="0" smtClean="0"/>
          </a:p>
          <a:p>
            <a:r>
              <a:rPr lang="de-DE" dirty="0" smtClean="0"/>
              <a:t>Plate Reader</a:t>
            </a:r>
          </a:p>
          <a:p>
            <a:pPr lvl="1"/>
            <a:r>
              <a:rPr lang="de-DE" dirty="0" smtClean="0"/>
              <a:t>Fluoreszenzdetektion</a:t>
            </a:r>
          </a:p>
          <a:p>
            <a:pPr lvl="1"/>
            <a:r>
              <a:rPr lang="de-DE" dirty="0" smtClean="0"/>
              <a:t>Inkubationseinheit</a:t>
            </a:r>
          </a:p>
          <a:p>
            <a:pPr lvl="1"/>
            <a:r>
              <a:rPr lang="de-DE" dirty="0" smtClean="0"/>
              <a:t>Plate </a:t>
            </a:r>
            <a:r>
              <a:rPr lang="de-DE" dirty="0" err="1" smtClean="0"/>
              <a:t>Stacker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1000" y="-27384"/>
            <a:ext cx="8381260" cy="1054394"/>
          </a:xfrm>
        </p:spPr>
        <p:txBody>
          <a:bodyPr/>
          <a:lstStyle/>
          <a:p>
            <a:r>
              <a:rPr lang="de-DE" dirty="0" smtClean="0"/>
              <a:t>Kopplungssysteme</a:t>
            </a:r>
            <a:endParaRPr lang="de-DE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8605" y="2204864"/>
            <a:ext cx="4095750" cy="3686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hteck 3"/>
          <p:cNvSpPr/>
          <p:nvPr/>
        </p:nvSpPr>
        <p:spPr>
          <a:xfrm>
            <a:off x="4320480" y="594928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dirty="0"/>
              <a:t>Janus </a:t>
            </a:r>
            <a:r>
              <a:rPr lang="de-DE" dirty="0" smtClean="0"/>
              <a:t>Workstation und </a:t>
            </a:r>
            <a:r>
              <a:rPr lang="de-DE" dirty="0" err="1"/>
              <a:t>EnSpire</a:t>
            </a:r>
            <a:r>
              <a:rPr lang="de-DE" dirty="0"/>
              <a:t> Multimode Plate Reader</a:t>
            </a:r>
          </a:p>
        </p:txBody>
      </p:sp>
      <p:sp>
        <p:nvSpPr>
          <p:cNvPr id="9" name="Titel 1"/>
          <p:cNvSpPr txBox="1">
            <a:spLocks/>
          </p:cNvSpPr>
          <p:nvPr/>
        </p:nvSpPr>
        <p:spPr>
          <a:xfrm>
            <a:off x="367204" y="574406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 dirty="0" smtClean="0"/>
              <a:t>Hardware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24.04.2017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Martin Schneider, 6000513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7A3A3-0870-4905-835D-3F25043AF688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3254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aster">
  <a:themeElements>
    <a:clrScheme name="Raster">
      <a:dk1>
        <a:sysClr val="windowText" lastClr="000000"/>
      </a:dk1>
      <a:lt1>
        <a:sysClr val="window" lastClr="FFFFFF"/>
      </a:lt1>
      <a:dk2>
        <a:srgbClr val="534949"/>
      </a:dk2>
      <a:lt2>
        <a:srgbClr val="CCD1B9"/>
      </a:lt2>
      <a:accent1>
        <a:srgbClr val="C66951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Raster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Raster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175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3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3000"/>
                <a:satMod val="11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0</TotalTime>
  <Words>425</Words>
  <Application>Microsoft Office PowerPoint</Application>
  <PresentationFormat>Bildschirmpräsentation (4:3)</PresentationFormat>
  <Paragraphs>211</Paragraphs>
  <Slides>18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19" baseType="lpstr">
      <vt:lpstr>Raster</vt:lpstr>
      <vt:lpstr>Konzeptionelle Integration eines Fluoreszenz-detektionsmoduls in ein automatisiertes Pipettiersystem</vt:lpstr>
      <vt:lpstr>Inhalt</vt:lpstr>
      <vt:lpstr>Liquid Handling Systeme</vt:lpstr>
      <vt:lpstr>Fluoreszenz</vt:lpstr>
      <vt:lpstr>Fluoreszenzdetektion</vt:lpstr>
      <vt:lpstr>Fluorometer</vt:lpstr>
      <vt:lpstr>Fluorometer</vt:lpstr>
      <vt:lpstr>Fluorometer</vt:lpstr>
      <vt:lpstr>Kopplungssysteme</vt:lpstr>
      <vt:lpstr>PowerPoint-Präsentation</vt:lpstr>
      <vt:lpstr>Kopplungssysteme</vt:lpstr>
      <vt:lpstr>Kopplungssysteme</vt:lpstr>
      <vt:lpstr>Kopplungssysteme</vt:lpstr>
      <vt:lpstr>Eigene Konzeption</vt:lpstr>
      <vt:lpstr>Eigene Konzeption</vt:lpstr>
      <vt:lpstr>Eigene Konzeption</vt:lpstr>
      <vt:lpstr>PowerPoint-Präsentation</vt:lpstr>
      <vt:lpstr>Bildquellen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Integration eines Fluoreszenz-detektionsmoduls in ein automatisiertes Pipettiersystem</dc:title>
  <dc:creator>Martin Schneider</dc:creator>
  <cp:lastModifiedBy>Windows-Benutzer</cp:lastModifiedBy>
  <cp:revision>45</cp:revision>
  <dcterms:created xsi:type="dcterms:W3CDTF">2017-04-12T11:17:19Z</dcterms:created>
  <dcterms:modified xsi:type="dcterms:W3CDTF">2017-04-23T19:45:45Z</dcterms:modified>
</cp:coreProperties>
</file>

<file path=docProps/thumbnail.jpeg>
</file>